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7" r:id="rId6"/>
    <p:sldId id="268" r:id="rId7"/>
    <p:sldId id="277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43DA3-60A0-49BF-B20C-62E8BF76FF0C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3C07E-D996-4915-B0E3-1E8ACA4AF8BD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495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8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3C07E-D996-4915-B0E3-1E8ACA4AF8BD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395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19D970-C486-4780-9C5C-CF2574501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312B497-461D-4976-97E3-E56F7F2D0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E097F2-24D0-4CFA-A295-EAAC7A2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4A5E67-F916-46E7-B6F2-9EF03B8A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DC4985-8554-4359-B368-5096426D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298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97E6A6-3F8D-4BFC-AF87-8ABC5CBD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62522D9-5BCE-40BE-A0B8-0C6333663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B131102-FAF5-4BFF-942B-311113E6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D09130-51E2-49F8-9C09-D9BC188F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7CA6971-5BE8-4798-8954-D8EF397F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2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FC5308-6916-4A6B-9D71-3381EBA43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C78A973-7102-4E3F-BBFB-A9C99AE1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84DA1C-68F3-4AF8-99EB-7376D322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030B71E-450B-40D6-843A-A69A2568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30436A-A2EB-4B50-84C9-638F2050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344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BFC3B5-BA70-453F-B2B1-41E6BD10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DD1146-C5DD-48FC-A7E2-B7B977360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4EA7A27-A0D6-4941-A7A4-44A66F53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D266FF-AF67-437D-8FA3-C382FE8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33E8D7-2CE7-442D-882C-877CAD27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633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EDD21-C29E-4DF4-B101-A83D3C41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4AA386-6A89-4DC6-9883-2B732968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2C767E-9D98-4C95-9FC4-A1A8BA16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A8475-0029-499A-AA4C-448F0AB8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B0DCB2-86A3-4E6B-BE5B-1EBD1F5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370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0DD904-4F65-4A02-B2C1-EBE1943E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F8EB0C-5E56-498D-85DA-6C047D5C1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ADB950F-C565-4B4B-8111-0F85EC31B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8806001-67EB-459C-90A5-16464CCD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B62A4F2-C9AA-4C36-BD23-BE477957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4277B4-9E3F-4B82-8E4A-EBD2AA47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557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8CC3AB-BB1A-4E9C-9DCF-5824D259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9E9165A-61B8-422D-AF23-5814A3AA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06BAC6-ADDA-47DA-9801-692FEC365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84FE0AE-872A-4F81-87B1-23104773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D57E92F-A450-41DE-81D4-FC52711E2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DFB22DE-66A7-4C14-B294-E31265D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6C10FBF-982E-413F-AF38-65FE7F29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983E8B7-4FB4-4FF8-81D3-1F712F69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53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90BD7C-CC57-4472-AE74-38FB67F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4A28D1B-2D00-4473-943A-A392B2FE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ADBF0D2-FFEE-4247-9C6A-43C049A8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E957E21-ED70-46A3-BAF7-3598D06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49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CA78DC2-85A1-40FB-8470-57E71EAD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1B1D11B-1CFD-4AA7-95FD-8276C991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42A6FD-D6D5-4CEE-9AB4-98BE2966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280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E82A62-EC3D-435D-B86B-44A38A7B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C56A8F-B83A-4545-9209-E153A333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3F674C-F07D-44F9-84E7-D9C745CD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499820E-4EC5-443A-AA1B-4CA89B62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6B69F2F-DB5F-4FF6-B13A-D1766211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3D0A49-429E-4ABB-A4C8-4BAA1DA1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677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029010-7550-439D-AAEB-8DD32483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98E3025-6528-4E1A-A6F8-07E10797F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0B6FF77-0017-43B8-BC94-EAC1BB84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247C02A-F214-4083-B8CE-7592256F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1869E7-726F-40A3-AEB1-8EE21213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C4ACA2-DCD7-4595-AFAF-CE77384C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924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5DE118F-34CF-40F4-B9C1-BE87494E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03069BD-D938-4701-ADC4-BF81DF8B3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462B740-583A-4F80-8195-C4FD63491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BE7DF-DD35-4B2A-8B1D-D401538C2D35}" type="datetimeFigureOut">
              <a:rPr lang="hu-HU" smtClean="0"/>
              <a:t>2026.02.11.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D48800-AEF6-4511-89EC-24430C443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911571-BA21-4EB4-9629-A51A7CB76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C7AAC-5C4C-4C07-B1FA-6331DBAB6CE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097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slide" Target="slide3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3610AF-028B-4672-B501-52286EA4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977778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CECFCDB-F517-4153-97A9-282D2C996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4015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hu-HU" dirty="0"/>
              <a:t>Matos Kornél</a:t>
            </a:r>
          </a:p>
          <a:p>
            <a:r>
              <a:rPr lang="hu-HU" dirty="0"/>
              <a:t>Szőnyi Milán</a:t>
            </a:r>
          </a:p>
          <a:p>
            <a:r>
              <a:rPr lang="hu-HU" dirty="0"/>
              <a:t>Tapolcsányi Dávid</a:t>
            </a:r>
          </a:p>
          <a:p>
            <a:endParaRPr lang="hu-HU" dirty="0"/>
          </a:p>
          <a:p>
            <a:r>
              <a:rPr lang="hu-HU" dirty="0"/>
              <a:t>2025/2026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6AFFE99-4C15-44E8-8BE6-5CB41066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4" y="5657492"/>
            <a:ext cx="1091922" cy="9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7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8CB503-356C-4A3C-9AE6-7C783ACF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Regisztráció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8060254D-78D7-49F3-ACFB-C1557704BB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76" y="1690688"/>
            <a:ext cx="3177248" cy="4900490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363022E0-0BBF-4479-BE98-E851A3A00A96}"/>
              </a:ext>
            </a:extLst>
          </p:cNvPr>
          <p:cNvCxnSpPr>
            <a:cxnSpLocks/>
          </p:cNvCxnSpPr>
          <p:nvPr/>
        </p:nvCxnSpPr>
        <p:spPr>
          <a:xfrm>
            <a:off x="3692769" y="2646485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3A60B1A2-8FE9-464D-A176-10228F74E1F3}"/>
              </a:ext>
            </a:extLst>
          </p:cNvPr>
          <p:cNvSpPr txBox="1"/>
          <p:nvPr/>
        </p:nvSpPr>
        <p:spPr>
          <a:xfrm>
            <a:off x="1056469" y="2427310"/>
            <a:ext cx="297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Felhasználónév létrehozása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B34A4A2-E5B3-4832-8261-5F5D0AAC2D86}"/>
              </a:ext>
            </a:extLst>
          </p:cNvPr>
          <p:cNvSpPr txBox="1"/>
          <p:nvPr/>
        </p:nvSpPr>
        <p:spPr>
          <a:xfrm>
            <a:off x="1687976" y="2898107"/>
            <a:ext cx="2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2AA176E5-8A93-44BF-AD3B-E08E0403F78B}"/>
              </a:ext>
            </a:extLst>
          </p:cNvPr>
          <p:cNvSpPr txBox="1"/>
          <p:nvPr/>
        </p:nvSpPr>
        <p:spPr>
          <a:xfrm>
            <a:off x="1477730" y="3330805"/>
            <a:ext cx="24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Telefonszám megadása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CF53D952-5FA0-45DC-9214-88AE7571C46C}"/>
              </a:ext>
            </a:extLst>
          </p:cNvPr>
          <p:cNvSpPr txBox="1"/>
          <p:nvPr/>
        </p:nvSpPr>
        <p:spPr>
          <a:xfrm>
            <a:off x="2021078" y="3793637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létrehozása</a:t>
            </a:r>
          </a:p>
        </p:txBody>
      </p: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06C25DD6-F913-461D-9128-E7A39897216F}"/>
              </a:ext>
            </a:extLst>
          </p:cNvPr>
          <p:cNvCxnSpPr>
            <a:cxnSpLocks/>
          </p:cNvCxnSpPr>
          <p:nvPr/>
        </p:nvCxnSpPr>
        <p:spPr>
          <a:xfrm>
            <a:off x="3692769" y="3082773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CA61854C-2391-4925-BA78-5EEA2B65B04C}"/>
              </a:ext>
            </a:extLst>
          </p:cNvPr>
          <p:cNvCxnSpPr>
            <a:cxnSpLocks/>
          </p:cNvCxnSpPr>
          <p:nvPr/>
        </p:nvCxnSpPr>
        <p:spPr>
          <a:xfrm>
            <a:off x="3692769" y="3528021"/>
            <a:ext cx="967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>
            <a:extLst>
              <a:ext uri="{FF2B5EF4-FFF2-40B4-BE49-F238E27FC236}">
                <a16:creationId xmlns:a16="http://schemas.microsoft.com/office/drawing/2014/main" id="{499F58E6-C154-408E-947C-9259F1B8E2AD}"/>
              </a:ext>
            </a:extLst>
          </p:cNvPr>
          <p:cNvCxnSpPr>
            <a:cxnSpLocks/>
          </p:cNvCxnSpPr>
          <p:nvPr/>
        </p:nvCxnSpPr>
        <p:spPr>
          <a:xfrm>
            <a:off x="3764499" y="4001123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F8507F3-5AEB-4A01-BF53-F5D635E544AE}"/>
              </a:ext>
            </a:extLst>
          </p:cNvPr>
          <p:cNvCxnSpPr>
            <a:cxnSpLocks/>
          </p:cNvCxnSpPr>
          <p:nvPr/>
        </p:nvCxnSpPr>
        <p:spPr>
          <a:xfrm>
            <a:off x="3785014" y="4461254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zövegdoboz 34">
            <a:extLst>
              <a:ext uri="{FF2B5EF4-FFF2-40B4-BE49-F238E27FC236}">
                <a16:creationId xmlns:a16="http://schemas.microsoft.com/office/drawing/2014/main" id="{D07CAA78-48D8-4B50-BDEF-A93DEE894AA9}"/>
              </a:ext>
            </a:extLst>
          </p:cNvPr>
          <p:cNvSpPr txBox="1"/>
          <p:nvPr/>
        </p:nvSpPr>
        <p:spPr>
          <a:xfrm>
            <a:off x="1836987" y="4266738"/>
            <a:ext cx="233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megerősítése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BDE94E3B-2809-4BC9-BF4C-92100BF375D4}"/>
              </a:ext>
            </a:extLst>
          </p:cNvPr>
          <p:cNvSpPr txBox="1"/>
          <p:nvPr/>
        </p:nvSpPr>
        <p:spPr>
          <a:xfrm>
            <a:off x="1836987" y="4611190"/>
            <a:ext cx="247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ÁSZF és Adatkezelési Szabályzat elfogadása</a:t>
            </a:r>
          </a:p>
        </p:txBody>
      </p: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280E82B-5F9F-46A3-B129-E4EDF3C4C87F}"/>
              </a:ext>
            </a:extLst>
          </p:cNvPr>
          <p:cNvCxnSpPr>
            <a:cxnSpLocks/>
          </p:cNvCxnSpPr>
          <p:nvPr/>
        </p:nvCxnSpPr>
        <p:spPr>
          <a:xfrm>
            <a:off x="3764499" y="4923255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0DABB3F-BD1D-4C26-9F52-E608E6F370D1}"/>
              </a:ext>
            </a:extLst>
          </p:cNvPr>
          <p:cNvCxnSpPr>
            <a:cxnSpLocks/>
          </p:cNvCxnSpPr>
          <p:nvPr/>
        </p:nvCxnSpPr>
        <p:spPr>
          <a:xfrm>
            <a:off x="4232726" y="5515271"/>
            <a:ext cx="89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9A8143E2-359B-432B-9E4C-FBCAECAD82E6}"/>
              </a:ext>
            </a:extLst>
          </p:cNvPr>
          <p:cNvSpPr txBox="1"/>
          <p:nvPr/>
        </p:nvSpPr>
        <p:spPr>
          <a:xfrm>
            <a:off x="1710001" y="5320934"/>
            <a:ext cx="273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megerősítése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926A3E5A-0161-4114-AF1A-DEE6ED7A15A2}"/>
              </a:ext>
            </a:extLst>
          </p:cNvPr>
          <p:cNvCxnSpPr>
            <a:cxnSpLocks/>
          </p:cNvCxnSpPr>
          <p:nvPr/>
        </p:nvCxnSpPr>
        <p:spPr>
          <a:xfrm flipH="1">
            <a:off x="6573020" y="6335608"/>
            <a:ext cx="1392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FD880D04-08ED-4670-9F36-A89AA8982E4F}"/>
              </a:ext>
            </a:extLst>
          </p:cNvPr>
          <p:cNvSpPr txBox="1"/>
          <p:nvPr/>
        </p:nvSpPr>
        <p:spPr>
          <a:xfrm>
            <a:off x="7911694" y="6150942"/>
            <a:ext cx="317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Vissza a főoldalra hivatkozás</a:t>
            </a:r>
          </a:p>
        </p:txBody>
      </p: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4172C311-A356-4DF2-BA81-D0D05A02290C}"/>
              </a:ext>
            </a:extLst>
          </p:cNvPr>
          <p:cNvCxnSpPr/>
          <p:nvPr/>
        </p:nvCxnSpPr>
        <p:spPr>
          <a:xfrm flipH="1">
            <a:off x="7042638" y="6005146"/>
            <a:ext cx="92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7CB6DA70-0562-4484-87A7-DBEA5CB397E4}"/>
              </a:ext>
            </a:extLst>
          </p:cNvPr>
          <p:cNvSpPr txBox="1"/>
          <p:nvPr/>
        </p:nvSpPr>
        <p:spPr>
          <a:xfrm>
            <a:off x="7904287" y="5820480"/>
            <a:ext cx="30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Bejelentkezés hivatkozás</a:t>
            </a:r>
          </a:p>
        </p:txBody>
      </p:sp>
      <p:sp>
        <p:nvSpPr>
          <p:cNvPr id="52" name="Jobb oldali kapcsos zárójel 51">
            <a:extLst>
              <a:ext uri="{FF2B5EF4-FFF2-40B4-BE49-F238E27FC236}">
                <a16:creationId xmlns:a16="http://schemas.microsoft.com/office/drawing/2014/main" id="{B5767C91-226A-4845-BB2F-985D4059ABAE}"/>
              </a:ext>
            </a:extLst>
          </p:cNvPr>
          <p:cNvSpPr/>
          <p:nvPr/>
        </p:nvSpPr>
        <p:spPr>
          <a:xfrm>
            <a:off x="7492975" y="3824049"/>
            <a:ext cx="492472" cy="7871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F091A8A2-7CAA-4078-9E01-3492CF27937A}"/>
              </a:ext>
            </a:extLst>
          </p:cNvPr>
          <p:cNvSpPr txBox="1"/>
          <p:nvPr/>
        </p:nvSpPr>
        <p:spPr>
          <a:xfrm>
            <a:off x="8022359" y="4019386"/>
            <a:ext cx="27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7C4FBCB0-4FE2-4838-9058-116FCE220D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30" y="1690688"/>
            <a:ext cx="2238375" cy="1217295"/>
          </a:xfrm>
          <a:prstGeom prst="rect">
            <a:avLst/>
          </a:prstGeom>
        </p:spPr>
      </p:pic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B2948556-55B9-425C-8A8C-E6B762B93DCD}"/>
              </a:ext>
            </a:extLst>
          </p:cNvPr>
          <p:cNvCxnSpPr>
            <a:cxnSpLocks/>
          </p:cNvCxnSpPr>
          <p:nvPr/>
        </p:nvCxnSpPr>
        <p:spPr>
          <a:xfrm flipV="1">
            <a:off x="9429752" y="2898107"/>
            <a:ext cx="259371" cy="27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A4863447-091F-4803-BCDD-75AC0368B325}"/>
              </a:ext>
            </a:extLst>
          </p:cNvPr>
          <p:cNvSpPr txBox="1"/>
          <p:nvPr/>
        </p:nvSpPr>
        <p:spPr>
          <a:xfrm>
            <a:off x="8182855" y="3126602"/>
            <a:ext cx="23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,,Sikeres regisztráció!” felugró ablak</a:t>
            </a:r>
          </a:p>
        </p:txBody>
      </p:sp>
    </p:spTree>
    <p:extLst>
      <p:ext uri="{BB962C8B-B14F-4D97-AF65-F5344CB8AC3E}">
        <p14:creationId xmlns:p14="http://schemas.microsoft.com/office/powerpoint/2010/main" val="2850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7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0" grpId="0"/>
      <p:bldP spid="26" grpId="0"/>
      <p:bldP spid="35" grpId="0"/>
      <p:bldP spid="38" grpId="0"/>
      <p:bldP spid="41" grpId="0"/>
      <p:bldP spid="47" grpId="0"/>
      <p:bldP spid="50" grpId="0"/>
      <p:bldP spid="52" grpId="0" animBg="1"/>
      <p:bldP spid="5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BEC097-6F6A-4BAE-AC19-2EADB785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Bejelentkezés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FF963DD-33A7-42BB-91EB-A2572C239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0787" y="2186528"/>
            <a:ext cx="3410426" cy="3629532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16D3EA27-7C74-47F4-BC6A-0E9AA8BBFA16}"/>
              </a:ext>
            </a:extLst>
          </p:cNvPr>
          <p:cNvCxnSpPr/>
          <p:nvPr/>
        </p:nvCxnSpPr>
        <p:spPr>
          <a:xfrm>
            <a:off x="3297115" y="3297115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3E1AE37-ED29-4686-9F82-054FEF2BBEC9}"/>
              </a:ext>
            </a:extLst>
          </p:cNvPr>
          <p:cNvSpPr txBox="1"/>
          <p:nvPr/>
        </p:nvSpPr>
        <p:spPr>
          <a:xfrm>
            <a:off x="1321776" y="3094865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cím megadása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53CB96C-651E-4AF4-8B98-545E28D9F01F}"/>
              </a:ext>
            </a:extLst>
          </p:cNvPr>
          <p:cNvCxnSpPr/>
          <p:nvPr/>
        </p:nvCxnSpPr>
        <p:spPr>
          <a:xfrm>
            <a:off x="3297115" y="3801207"/>
            <a:ext cx="1204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52D3840-B98C-41D6-B8A0-9F7D95AD87ED}"/>
              </a:ext>
            </a:extLst>
          </p:cNvPr>
          <p:cNvSpPr txBox="1"/>
          <p:nvPr/>
        </p:nvSpPr>
        <p:spPr>
          <a:xfrm>
            <a:off x="1679330" y="3590165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megadása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F4D31D12-7184-4D2D-AFFE-0C1CAE263413}"/>
              </a:ext>
            </a:extLst>
          </p:cNvPr>
          <p:cNvCxnSpPr/>
          <p:nvPr/>
        </p:nvCxnSpPr>
        <p:spPr>
          <a:xfrm flipH="1">
            <a:off x="7666892" y="3736731"/>
            <a:ext cx="624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A590E7E8-8370-4353-8106-DA93126FF521}"/>
              </a:ext>
            </a:extLst>
          </p:cNvPr>
          <p:cNvSpPr txBox="1"/>
          <p:nvPr/>
        </p:nvSpPr>
        <p:spPr>
          <a:xfrm>
            <a:off x="8229602" y="3537413"/>
            <a:ext cx="272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Jelszó megjelenítése ikon</a:t>
            </a: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B6A671A0-F893-410B-82F4-F215A212F6AF}"/>
              </a:ext>
            </a:extLst>
          </p:cNvPr>
          <p:cNvCxnSpPr>
            <a:cxnSpLocks/>
          </p:cNvCxnSpPr>
          <p:nvPr/>
        </p:nvCxnSpPr>
        <p:spPr>
          <a:xfrm flipH="1">
            <a:off x="7649308" y="4023976"/>
            <a:ext cx="111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3377D5E-2FC1-4CA3-AD6B-AF71A0924825}"/>
              </a:ext>
            </a:extLst>
          </p:cNvPr>
          <p:cNvSpPr txBox="1"/>
          <p:nvPr/>
        </p:nvSpPr>
        <p:spPr>
          <a:xfrm>
            <a:off x="8686801" y="3839310"/>
            <a:ext cx="341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Elfelejtette a jelszavát? hivatkozás</a:t>
            </a: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7A22A051-14D9-4E1C-AF25-EAAA57AF1551}"/>
              </a:ext>
            </a:extLst>
          </p:cNvPr>
          <p:cNvCxnSpPr/>
          <p:nvPr/>
        </p:nvCxnSpPr>
        <p:spPr>
          <a:xfrm>
            <a:off x="3807069" y="4528038"/>
            <a:ext cx="1046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9D4F10C-8ED4-4DAF-9833-5FB3A98DFA7E}"/>
              </a:ext>
            </a:extLst>
          </p:cNvPr>
          <p:cNvSpPr txBox="1"/>
          <p:nvPr/>
        </p:nvSpPr>
        <p:spPr>
          <a:xfrm>
            <a:off x="1846380" y="4325788"/>
            <a:ext cx="215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 gomb</a:t>
            </a:r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A22310EB-C180-46DC-915E-F950A50807F4}"/>
              </a:ext>
            </a:extLst>
          </p:cNvPr>
          <p:cNvCxnSpPr/>
          <p:nvPr/>
        </p:nvCxnSpPr>
        <p:spPr>
          <a:xfrm flipH="1">
            <a:off x="7060224" y="5125916"/>
            <a:ext cx="112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EF452ABF-A365-4D78-8294-38C6E3CCD712}"/>
              </a:ext>
            </a:extLst>
          </p:cNvPr>
          <p:cNvSpPr txBox="1"/>
          <p:nvPr/>
        </p:nvSpPr>
        <p:spPr>
          <a:xfrm>
            <a:off x="8107477" y="4935187"/>
            <a:ext cx="266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Regisztráljon hivatkozás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799D37F-9B85-4F7E-B638-24F2D613CE18}"/>
              </a:ext>
            </a:extLst>
          </p:cNvPr>
          <p:cNvCxnSpPr>
            <a:cxnSpLocks/>
          </p:cNvCxnSpPr>
          <p:nvPr/>
        </p:nvCxnSpPr>
        <p:spPr>
          <a:xfrm flipH="1">
            <a:off x="6638192" y="5565531"/>
            <a:ext cx="146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4C797BE0-5A87-4A04-91FA-3572ADCEDFF1}"/>
              </a:ext>
            </a:extLst>
          </p:cNvPr>
          <p:cNvSpPr txBox="1"/>
          <p:nvPr/>
        </p:nvSpPr>
        <p:spPr>
          <a:xfrm>
            <a:off x="8054721" y="5389514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 a főoldalra hivatkozás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00EABB33-9B61-41C7-AA5B-AB9E2FDB83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81" y="1207914"/>
            <a:ext cx="2631440" cy="1315085"/>
          </a:xfrm>
          <a:prstGeom prst="rect">
            <a:avLst/>
          </a:prstGeom>
        </p:spPr>
      </p:pic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927E5503-7669-46B4-9F73-0C67EA8FBC68}"/>
              </a:ext>
            </a:extLst>
          </p:cNvPr>
          <p:cNvCxnSpPr>
            <a:cxnSpLocks/>
          </p:cNvCxnSpPr>
          <p:nvPr/>
        </p:nvCxnSpPr>
        <p:spPr>
          <a:xfrm flipV="1">
            <a:off x="9348269" y="2515316"/>
            <a:ext cx="244141" cy="54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4D1EB4C-B256-4DF1-9CEC-4879039D8F95}"/>
              </a:ext>
            </a:extLst>
          </p:cNvPr>
          <p:cNvSpPr txBox="1"/>
          <p:nvPr/>
        </p:nvSpPr>
        <p:spPr>
          <a:xfrm>
            <a:off x="8107477" y="2942435"/>
            <a:ext cx="38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,,Sikeres bejelentkezés!” felugró ablak</a:t>
            </a:r>
          </a:p>
        </p:txBody>
      </p:sp>
    </p:spTree>
    <p:extLst>
      <p:ext uri="{BB962C8B-B14F-4D97-AF65-F5344CB8AC3E}">
        <p14:creationId xmlns:p14="http://schemas.microsoft.com/office/powerpoint/2010/main" val="12964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9" grpId="0"/>
      <p:bldP spid="22" grpId="0"/>
      <p:bldP spid="25" grpId="0"/>
      <p:bldP spid="2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FD2C16-0EBF-4317-A505-C5B9051B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fejlesztők céljai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503F14E-82F6-4F16-B7D1-E66E07BC6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248"/>
            <a:ext cx="10515600" cy="4004091"/>
          </a:xfrm>
        </p:spPr>
      </p:pic>
    </p:spTree>
    <p:extLst>
      <p:ext uri="{BB962C8B-B14F-4D97-AF65-F5344CB8AC3E}">
        <p14:creationId xmlns:p14="http://schemas.microsoft.com/office/powerpoint/2010/main" val="294030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9B0C2A-5652-4FCD-B593-70503733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Kapcsolat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D40E63AE-1107-4AF9-9427-79C6A322A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187"/>
            <a:ext cx="10515600" cy="4042966"/>
          </a:xfrm>
        </p:spPr>
      </p:pic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0D51CDBC-558E-4ECB-99E8-E49B4CF70331}"/>
              </a:ext>
            </a:extLst>
          </p:cNvPr>
          <p:cNvCxnSpPr/>
          <p:nvPr/>
        </p:nvCxnSpPr>
        <p:spPr>
          <a:xfrm>
            <a:off x="1186962" y="5099538"/>
            <a:ext cx="0" cy="60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75B4A44-1B97-4576-92DE-46F669CBF52E}"/>
              </a:ext>
            </a:extLst>
          </p:cNvPr>
          <p:cNvSpPr txBox="1"/>
          <p:nvPr/>
        </p:nvSpPr>
        <p:spPr>
          <a:xfrm>
            <a:off x="838200" y="4487249"/>
            <a:ext cx="110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 elküldése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617F59EE-D6C6-4810-BB7F-5DF0870ACF06}"/>
              </a:ext>
            </a:extLst>
          </p:cNvPr>
          <p:cNvCxnSpPr/>
          <p:nvPr/>
        </p:nvCxnSpPr>
        <p:spPr>
          <a:xfrm flipH="1">
            <a:off x="1943099" y="5196254"/>
            <a:ext cx="694592" cy="50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C97F0A44-051A-4E72-BC58-0E830E25DD79}"/>
              </a:ext>
            </a:extLst>
          </p:cNvPr>
          <p:cNvSpPr txBox="1"/>
          <p:nvPr/>
        </p:nvSpPr>
        <p:spPr>
          <a:xfrm>
            <a:off x="2110153" y="4826922"/>
            <a:ext cx="186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Üzenet törlése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B1FA349-A5BF-4DA6-B6A2-55DD0FDDC0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62" y="363288"/>
            <a:ext cx="2070735" cy="1035050"/>
          </a:xfrm>
          <a:prstGeom prst="rect">
            <a:avLst/>
          </a:prstGeom>
        </p:spPr>
      </p:pic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5FE27F9D-878E-4B6B-B544-8041F10AEEB9}"/>
              </a:ext>
            </a:extLst>
          </p:cNvPr>
          <p:cNvCxnSpPr>
            <a:cxnSpLocks/>
          </p:cNvCxnSpPr>
          <p:nvPr/>
        </p:nvCxnSpPr>
        <p:spPr>
          <a:xfrm flipV="1">
            <a:off x="2213537" y="1398338"/>
            <a:ext cx="0" cy="29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65AA1098-8E3C-4C6E-82E4-EFDFEB327628}"/>
              </a:ext>
            </a:extLst>
          </p:cNvPr>
          <p:cNvSpPr txBox="1"/>
          <p:nvPr/>
        </p:nvSpPr>
        <p:spPr>
          <a:xfrm>
            <a:off x="720969" y="1605518"/>
            <a:ext cx="352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Üzenetküldés utáni felugró ablak</a:t>
            </a:r>
          </a:p>
        </p:txBody>
      </p:sp>
    </p:spTree>
    <p:extLst>
      <p:ext uri="{BB962C8B-B14F-4D97-AF65-F5344CB8AC3E}">
        <p14:creationId xmlns:p14="http://schemas.microsoft.com/office/powerpoint/2010/main" val="40852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B0A783-875B-48E6-AC8C-77E96D3C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Lábléc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BB3075A-9DCD-4AF4-8249-FD4F3CA9E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22947"/>
            <a:ext cx="10515600" cy="1756694"/>
          </a:xfrm>
        </p:spPr>
      </p:pic>
      <p:sp>
        <p:nvSpPr>
          <p:cNvPr id="3" name="Bal oldali kapcsos zárójel 2">
            <a:extLst>
              <a:ext uri="{FF2B5EF4-FFF2-40B4-BE49-F238E27FC236}">
                <a16:creationId xmlns:a16="http://schemas.microsoft.com/office/drawing/2014/main" id="{9FC75125-8892-4C8D-8351-9B3FC7C789E4}"/>
              </a:ext>
            </a:extLst>
          </p:cNvPr>
          <p:cNvSpPr/>
          <p:nvPr/>
        </p:nvSpPr>
        <p:spPr>
          <a:xfrm>
            <a:off x="2697481" y="3509554"/>
            <a:ext cx="45719" cy="461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12610C6-B475-4E00-ABD1-7F7B9B54D6CA}"/>
              </a:ext>
            </a:extLst>
          </p:cNvPr>
          <p:cNvSpPr txBox="1"/>
          <p:nvPr/>
        </p:nvSpPr>
        <p:spPr>
          <a:xfrm>
            <a:off x="1326969" y="3555665"/>
            <a:ext cx="153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Menüpontok</a:t>
            </a:r>
          </a:p>
        </p:txBody>
      </p:sp>
    </p:spTree>
    <p:extLst>
      <p:ext uri="{BB962C8B-B14F-4D97-AF65-F5344CB8AC3E}">
        <p14:creationId xmlns:p14="http://schemas.microsoft.com/office/powerpoint/2010/main" val="28717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DE4D61-E9AE-49D5-B9D0-AF8EE1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Fiók szerkesztése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333D9CC-8B6C-4EE4-AD00-29CEF3AC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0553"/>
            <a:ext cx="10515600" cy="2221887"/>
          </a:xfrm>
        </p:spPr>
      </p:pic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7FD777EC-EF93-47C1-BADE-17DE3E9244C6}"/>
              </a:ext>
            </a:extLst>
          </p:cNvPr>
          <p:cNvCxnSpPr/>
          <p:nvPr/>
        </p:nvCxnSpPr>
        <p:spPr>
          <a:xfrm flipV="1">
            <a:off x="838200" y="4440116"/>
            <a:ext cx="32238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5D92A126-1463-4B41-A716-C52D9C46426C}"/>
              </a:ext>
            </a:extLst>
          </p:cNvPr>
          <p:cNvSpPr txBox="1"/>
          <p:nvPr/>
        </p:nvSpPr>
        <p:spPr>
          <a:xfrm>
            <a:off x="96715" y="4818184"/>
            <a:ext cx="336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Változtatások mentése gomb</a:t>
            </a: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0D3D4A15-3E76-4383-8B5A-61A64799FB04}"/>
              </a:ext>
            </a:extLst>
          </p:cNvPr>
          <p:cNvCxnSpPr/>
          <p:nvPr/>
        </p:nvCxnSpPr>
        <p:spPr>
          <a:xfrm flipH="1" flipV="1">
            <a:off x="2136531" y="4440116"/>
            <a:ext cx="395654" cy="33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279F83C-76E0-4012-B7DC-7783CD642061}"/>
              </a:ext>
            </a:extLst>
          </p:cNvPr>
          <p:cNvSpPr txBox="1"/>
          <p:nvPr/>
        </p:nvSpPr>
        <p:spPr>
          <a:xfrm>
            <a:off x="2461846" y="4628663"/>
            <a:ext cx="185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 gomb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1D9C372A-1BD2-4A84-B8C7-F0633943297F}"/>
              </a:ext>
            </a:extLst>
          </p:cNvPr>
          <p:cNvCxnSpPr>
            <a:cxnSpLocks/>
          </p:cNvCxnSpPr>
          <p:nvPr/>
        </p:nvCxnSpPr>
        <p:spPr>
          <a:xfrm flipH="1">
            <a:off x="1271954" y="2981875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363995A-C682-44FD-A2E4-BFD0332A6204}"/>
              </a:ext>
            </a:extLst>
          </p:cNvPr>
          <p:cNvSpPr txBox="1"/>
          <p:nvPr/>
        </p:nvSpPr>
        <p:spPr>
          <a:xfrm>
            <a:off x="2068403" y="2806000"/>
            <a:ext cx="23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 neve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9336AFA-0176-4983-9C2C-C17675EB7DFA}"/>
              </a:ext>
            </a:extLst>
          </p:cNvPr>
          <p:cNvSpPr txBox="1"/>
          <p:nvPr/>
        </p:nvSpPr>
        <p:spPr>
          <a:xfrm>
            <a:off x="2532187" y="3285860"/>
            <a:ext cx="273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 email címe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C7D8AF48-F07F-426F-A0BE-2C72CCFC956C}"/>
              </a:ext>
            </a:extLst>
          </p:cNvPr>
          <p:cNvSpPr txBox="1"/>
          <p:nvPr/>
        </p:nvSpPr>
        <p:spPr>
          <a:xfrm>
            <a:off x="2453054" y="3812905"/>
            <a:ext cx="32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 telefonszáma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71A1A932-78F6-48CD-8D6E-DB36E15104B2}"/>
              </a:ext>
            </a:extLst>
          </p:cNvPr>
          <p:cNvCxnSpPr>
            <a:cxnSpLocks/>
          </p:cNvCxnSpPr>
          <p:nvPr/>
        </p:nvCxnSpPr>
        <p:spPr>
          <a:xfrm flipH="1">
            <a:off x="1759196" y="3465951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58C2D9BF-3CE3-4016-BA56-E51182015321}"/>
              </a:ext>
            </a:extLst>
          </p:cNvPr>
          <p:cNvCxnSpPr>
            <a:cxnSpLocks/>
          </p:cNvCxnSpPr>
          <p:nvPr/>
        </p:nvCxnSpPr>
        <p:spPr>
          <a:xfrm flipH="1">
            <a:off x="1667608" y="3970044"/>
            <a:ext cx="86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Kép 14">
            <a:extLst>
              <a:ext uri="{FF2B5EF4-FFF2-40B4-BE49-F238E27FC236}">
                <a16:creationId xmlns:a16="http://schemas.microsoft.com/office/drawing/2014/main" id="{B8566698-BEF5-4165-A1BE-E17BF627D8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55" y="4997995"/>
            <a:ext cx="2259965" cy="1155700"/>
          </a:xfrm>
          <a:prstGeom prst="rect">
            <a:avLst/>
          </a:prstGeom>
        </p:spPr>
      </p:pic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180855A6-6778-417D-A8B0-28428246C74A}"/>
              </a:ext>
            </a:extLst>
          </p:cNvPr>
          <p:cNvCxnSpPr>
            <a:endCxn id="15" idx="3"/>
          </p:cNvCxnSpPr>
          <p:nvPr/>
        </p:nvCxnSpPr>
        <p:spPr>
          <a:xfrm flipH="1">
            <a:off x="7524920" y="5575845"/>
            <a:ext cx="651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5DE0C63B-68C6-4500-BDE7-5B9C6E75D9CF}"/>
              </a:ext>
            </a:extLst>
          </p:cNvPr>
          <p:cNvSpPr txBox="1"/>
          <p:nvPr/>
        </p:nvSpPr>
        <p:spPr>
          <a:xfrm>
            <a:off x="8176846" y="5252679"/>
            <a:ext cx="270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,,Sikeres módosítás!” felugró ablak</a:t>
            </a:r>
          </a:p>
        </p:txBody>
      </p:sp>
    </p:spTree>
    <p:extLst>
      <p:ext uri="{BB962C8B-B14F-4D97-AF65-F5344CB8AC3E}">
        <p14:creationId xmlns:p14="http://schemas.microsoft.com/office/powerpoint/2010/main" val="28929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  <p:bldP spid="18" grpId="0"/>
      <p:bldP spid="19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77A81E-2DA7-4146-8607-B8A03FF0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Foglalás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99095C2-24AC-4914-9409-21FFE7D68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91" y="233160"/>
            <a:ext cx="2391109" cy="1457528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98D6CC8-D3DD-41ED-829A-50D91D58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9" y="1877460"/>
            <a:ext cx="9677401" cy="4501117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3FEA0084-E5F7-4569-8A04-9BFFB0B56FC9}"/>
              </a:ext>
            </a:extLst>
          </p:cNvPr>
          <p:cNvCxnSpPr>
            <a:cxnSpLocks/>
          </p:cNvCxnSpPr>
          <p:nvPr/>
        </p:nvCxnSpPr>
        <p:spPr>
          <a:xfrm flipV="1">
            <a:off x="628649" y="1690688"/>
            <a:ext cx="209551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5405ECE-1DA2-4586-9F3C-A5F3D1145AAF}"/>
              </a:ext>
            </a:extLst>
          </p:cNvPr>
          <p:cNvSpPr txBox="1"/>
          <p:nvPr/>
        </p:nvSpPr>
        <p:spPr>
          <a:xfrm>
            <a:off x="-3509" y="2312988"/>
            <a:ext cx="1257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Foglalás indítása</a:t>
            </a:r>
          </a:p>
        </p:txBody>
      </p:sp>
    </p:spTree>
    <p:extLst>
      <p:ext uri="{BB962C8B-B14F-4D97-AF65-F5344CB8AC3E}">
        <p14:creationId xmlns:p14="http://schemas.microsoft.com/office/powerpoint/2010/main" val="9165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F89932-FCC6-4E94-A81B-8A67158C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3813"/>
            <a:ext cx="10515600" cy="1325563"/>
          </a:xfrm>
        </p:spPr>
        <p:txBody>
          <a:bodyPr/>
          <a:lstStyle/>
          <a:p>
            <a:pPr algn="ctr"/>
            <a:r>
              <a:rPr lang="hu-HU" b="1" dirty="0"/>
              <a:t>A felhasználó foglalásai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93954D6-AEA6-4A32-AE5D-493E1D032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143" y="3846321"/>
            <a:ext cx="10597713" cy="2937979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7E357A3-3E8F-42F7-999B-1E89A49C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27" y="857563"/>
            <a:ext cx="9510346" cy="259373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7964174-6C21-43D7-85E4-D29681B51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340" y="3534491"/>
            <a:ext cx="1743318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1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C45E16-A544-4769-AE44-EA0EAB25E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49D1A08-BE99-4F67-9668-82D86316D8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ParKing csapata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A4882EB-8F7C-4060-B146-44987AEAE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8" y="5648699"/>
            <a:ext cx="1091922" cy="9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8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3E8299-2471-4008-A390-958EF276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Tartalomjegyzék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032ED8-90B0-43BE-BBDE-DB9344BD7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3731113"/>
          </a:xfrm>
        </p:spPr>
        <p:txBody>
          <a:bodyPr>
            <a:normAutofit/>
          </a:bodyPr>
          <a:lstStyle/>
          <a:p>
            <a:r>
              <a:rPr lang="hu-HU" dirty="0">
                <a:hlinkClick r:id="rId2" action="ppaction://hlinksldjump"/>
              </a:rPr>
              <a:t>ParKing bemutatása</a:t>
            </a:r>
            <a:endParaRPr lang="hu-HU" dirty="0"/>
          </a:p>
          <a:p>
            <a:r>
              <a:rPr lang="hu-HU" dirty="0">
                <a:hlinkClick r:id="rId3" action="ppaction://hlinksldjump"/>
              </a:rPr>
              <a:t>A projektben használt webfejlesztési technológiák</a:t>
            </a:r>
            <a:endParaRPr lang="hu-HU" dirty="0"/>
          </a:p>
          <a:p>
            <a:r>
              <a:rPr lang="hu-HU" dirty="0">
                <a:hlinkClick r:id="rId4" action="ppaction://hlinksldjump"/>
              </a:rPr>
              <a:t>Rendszeráttekintés – hardverkövetelmények</a:t>
            </a:r>
            <a:endParaRPr lang="hu-HU" dirty="0"/>
          </a:p>
          <a:p>
            <a:r>
              <a:rPr lang="hu-HU" dirty="0">
                <a:hlinkClick r:id="rId5" action="ppaction://hlinksldjump"/>
              </a:rPr>
              <a:t>Rendszeráttekintés - szoftverkövetelmények</a:t>
            </a:r>
            <a:endParaRPr lang="hu-HU" dirty="0"/>
          </a:p>
          <a:p>
            <a:r>
              <a:rPr lang="hu-HU" dirty="0">
                <a:hlinkClick r:id="rId6" action="ppaction://hlinksldjump"/>
              </a:rPr>
              <a:t>A weboldal elindítása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C1F5C83-D83A-4655-8D8E-9C3FA2A7F396}"/>
              </a:ext>
            </a:extLst>
          </p:cNvPr>
          <p:cNvSpPr txBox="1"/>
          <p:nvPr/>
        </p:nvSpPr>
        <p:spPr>
          <a:xfrm>
            <a:off x="6245469" y="1825625"/>
            <a:ext cx="46590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A weboldal bemutatása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sldjump"/>
              </a:rPr>
              <a:t>Főoldal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action="ppaction://hlinksldjump"/>
              </a:rPr>
              <a:t>Regisztráció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action="ppaction://hlinksldjump"/>
              </a:rPr>
              <a:t>Bejelentkezés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action="ppaction://hlinksldjump"/>
              </a:rPr>
              <a:t>A fejlesztők céljai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action="ppaction://hlinksldjump"/>
              </a:rPr>
              <a:t>Kapcsolat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action="ppaction://hlinksldjump"/>
              </a:rPr>
              <a:t>Lábléc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action="ppaction://hlinksldjump"/>
              </a:rPr>
              <a:t>Fiók szerkesztése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action="ppaction://hlinksldjump"/>
              </a:rPr>
              <a:t>Foglalás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action="ppaction://hlinksldjump"/>
              </a:rPr>
              <a:t>A felhasználó foglalásai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5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40B292-D450-4B00-9E65-DF08F94C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ParKing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7C2BAF-66BC-48BE-A77A-47CA502B4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b="1" dirty="0"/>
              <a:t>ParKing</a:t>
            </a:r>
            <a:r>
              <a:rPr lang="hu-HU" dirty="0"/>
              <a:t> egy parkoló bérléssel foglalkozó weboldal​</a:t>
            </a:r>
          </a:p>
          <a:p>
            <a:r>
              <a:rPr lang="hu-HU" dirty="0"/>
              <a:t>A </a:t>
            </a:r>
            <a:r>
              <a:rPr lang="hu-HU" b="1" dirty="0"/>
              <a:t>célja</a:t>
            </a:r>
            <a:r>
              <a:rPr lang="hu-HU" dirty="0"/>
              <a:t>, hogy a felhasználók egyszerűbben tudjanak parkolóhelyet bérelni​</a:t>
            </a:r>
          </a:p>
          <a:p>
            <a:r>
              <a:rPr lang="hu-HU" b="1" dirty="0"/>
              <a:t>Regisztráció</a:t>
            </a:r>
            <a:r>
              <a:rPr lang="hu-HU" dirty="0"/>
              <a:t> és </a:t>
            </a:r>
            <a:r>
              <a:rPr lang="hu-HU" b="1" dirty="0"/>
              <a:t>bejelentkezés</a:t>
            </a:r>
            <a:r>
              <a:rPr lang="hu-HU" dirty="0"/>
              <a:t> után a foglalás elindítható</a:t>
            </a:r>
          </a:p>
          <a:p>
            <a:r>
              <a:rPr lang="hu-HU" dirty="0"/>
              <a:t>Többféle parkolóhely</a:t>
            </a:r>
          </a:p>
          <a:p>
            <a:r>
              <a:rPr lang="hu-HU" b="1" dirty="0"/>
              <a:t>5</a:t>
            </a:r>
            <a:r>
              <a:rPr lang="hu-HU" dirty="0"/>
              <a:t> emelet </a:t>
            </a:r>
          </a:p>
          <a:p>
            <a:endParaRPr lang="hu-HU" dirty="0"/>
          </a:p>
        </p:txBody>
      </p:sp>
      <p:pic>
        <p:nvPicPr>
          <p:cNvPr id="1026" name="Picture 2" descr="A képen embléma, Grafika, szimbólum, clipart látható&#10;&#10;Lehet, hogy az AI által létrehozott tartalom helytelen.">
            <a:extLst>
              <a:ext uri="{FF2B5EF4-FFF2-40B4-BE49-F238E27FC236}">
                <a16:creationId xmlns:a16="http://schemas.microsoft.com/office/drawing/2014/main" id="{D93DF353-B449-4119-BA5C-C3756F1C25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65" y="2091265"/>
            <a:ext cx="4077269" cy="38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3EBB4-209E-4C4A-8963-60A06F01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42643"/>
            <a:ext cx="12191999" cy="1325563"/>
          </a:xfrm>
        </p:spPr>
        <p:txBody>
          <a:bodyPr/>
          <a:lstStyle/>
          <a:p>
            <a:r>
              <a:rPr lang="hu-HU" b="1" dirty="0"/>
              <a:t>A projektben használt webfejlesztési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6A86F8-05D4-4037-8E0C-A029DF30B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470" y="1825625"/>
            <a:ext cx="5181600" cy="1325563"/>
          </a:xfrm>
        </p:spPr>
        <p:txBody>
          <a:bodyPr>
            <a:normAutofit/>
          </a:bodyPr>
          <a:lstStyle/>
          <a:p>
            <a:pPr lvl="1"/>
            <a:r>
              <a:rPr lang="hu-HU" sz="2800" b="1" dirty="0"/>
              <a:t>Fejlesztői környezetek</a:t>
            </a:r>
            <a:r>
              <a:rPr lang="hu-HU" b="1" dirty="0"/>
              <a:t>:</a:t>
            </a:r>
          </a:p>
          <a:p>
            <a:pPr lvl="2"/>
            <a:r>
              <a:rPr lang="hu-HU" sz="2400" dirty="0"/>
              <a:t>Visual Studio Code</a:t>
            </a:r>
          </a:p>
          <a:p>
            <a:pPr lvl="2"/>
            <a:r>
              <a:rPr lang="hu-HU" sz="2400" dirty="0"/>
              <a:t>Visual Studio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452D1-079A-4EC7-9875-40BD3F40F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922221"/>
          </a:xfrm>
        </p:spPr>
        <p:txBody>
          <a:bodyPr/>
          <a:lstStyle/>
          <a:p>
            <a:r>
              <a:rPr lang="hu-HU" b="1" dirty="0"/>
              <a:t>Programozási nyelvek</a:t>
            </a:r>
            <a:r>
              <a:rPr lang="hu-HU" sz="2400" b="1" dirty="0"/>
              <a:t>:</a:t>
            </a:r>
          </a:p>
          <a:p>
            <a:pPr lvl="1"/>
            <a:r>
              <a:rPr lang="hu-HU" dirty="0"/>
              <a:t>HTML</a:t>
            </a:r>
          </a:p>
          <a:p>
            <a:pPr lvl="1"/>
            <a:r>
              <a:rPr lang="hu-HU" dirty="0"/>
              <a:t>CSS</a:t>
            </a:r>
          </a:p>
          <a:p>
            <a:pPr lvl="1"/>
            <a:r>
              <a:rPr lang="hu-HU" dirty="0"/>
              <a:t>JavaScript</a:t>
            </a:r>
          </a:p>
          <a:p>
            <a:pPr lvl="1"/>
            <a:r>
              <a:rPr lang="hu-HU" dirty="0"/>
              <a:t>SQL</a:t>
            </a:r>
          </a:p>
          <a:p>
            <a:pPr lvl="1"/>
            <a:r>
              <a:rPr lang="hu-HU" sz="2400" dirty="0"/>
              <a:t>EJS</a:t>
            </a:r>
          </a:p>
          <a:p>
            <a:pPr lvl="1"/>
            <a:r>
              <a:rPr lang="hu-HU" dirty="0"/>
              <a:t>C#</a:t>
            </a:r>
          </a:p>
          <a:p>
            <a:pPr lvl="1"/>
            <a:endParaRPr lang="hu-HU" dirty="0"/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D54CD32B-9123-4C29-A891-C28B17413CF2}"/>
              </a:ext>
            </a:extLst>
          </p:cNvPr>
          <p:cNvSpPr txBox="1">
            <a:spLocks/>
          </p:cNvSpPr>
          <p:nvPr/>
        </p:nvSpPr>
        <p:spPr>
          <a:xfrm>
            <a:off x="914400" y="3455133"/>
            <a:ext cx="5181600" cy="292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/>
              <a:t>További webfejlesztési eszközök:</a:t>
            </a:r>
          </a:p>
          <a:p>
            <a:pPr lvl="1"/>
            <a:r>
              <a:rPr lang="hu-HU" dirty="0"/>
              <a:t>XAMPP</a:t>
            </a:r>
          </a:p>
          <a:p>
            <a:pPr lvl="1"/>
            <a:r>
              <a:rPr lang="hu-HU" dirty="0"/>
              <a:t>MySQL</a:t>
            </a:r>
          </a:p>
          <a:p>
            <a:pPr lvl="1"/>
            <a:r>
              <a:rPr lang="hu-HU" dirty="0"/>
              <a:t>Node Package Manager</a:t>
            </a:r>
          </a:p>
          <a:p>
            <a:pPr lvl="1"/>
            <a:r>
              <a:rPr lang="hu-HU" dirty="0"/>
              <a:t>Node.js</a:t>
            </a:r>
          </a:p>
          <a:p>
            <a:pPr lvl="1"/>
            <a:endParaRPr lang="hu-HU" dirty="0"/>
          </a:p>
        </p:txBody>
      </p:sp>
      <p:pic>
        <p:nvPicPr>
          <p:cNvPr id="6" name="Picture 2" descr="A képen Grafika, képernyőkép, szimbólum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9B7D3179-5112-4711-B066-9C07B415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59" y="2262990"/>
            <a:ext cx="485668" cy="4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57E36E7-2575-4E4B-9486-39A13184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6" y="2716645"/>
            <a:ext cx="365998" cy="3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5 - Wikipedia">
            <a:extLst>
              <a:ext uri="{FF2B5EF4-FFF2-40B4-BE49-F238E27FC236}">
                <a16:creationId xmlns:a16="http://schemas.microsoft.com/office/drawing/2014/main" id="{C71F1B9E-7E33-4E76-BBC2-D91DD8B0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45" y="2252610"/>
            <a:ext cx="436756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CD169C-CCAB-4CEB-AF37-9CF41904B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7" y="2634205"/>
            <a:ext cx="309208" cy="4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ive Instructor-Led JavaScript Training - Hands-on Interactive Course">
            <a:extLst>
              <a:ext uri="{FF2B5EF4-FFF2-40B4-BE49-F238E27FC236}">
                <a16:creationId xmlns:a16="http://schemas.microsoft.com/office/drawing/2014/main" id="{431B8E77-8BD6-46D0-B419-16BC7A6D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01" y="3137452"/>
            <a:ext cx="289579" cy="3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e Best Way to Learn SQL - Learn to code in 30 Days!">
            <a:extLst>
              <a:ext uri="{FF2B5EF4-FFF2-40B4-BE49-F238E27FC236}">
                <a16:creationId xmlns:a16="http://schemas.microsoft.com/office/drawing/2014/main" id="{1479B6AD-867D-4F03-BE2F-DC03FB6C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21" y="3472551"/>
            <a:ext cx="709066" cy="3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 képen Betűtípus, Grafika, szimbólum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E442CF20-B1F8-4A1B-AF6F-69C9337A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759" y="3810464"/>
            <a:ext cx="487145" cy="4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2A03FA7-0B33-451D-B0DE-424E7753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99" y="4162365"/>
            <a:ext cx="565801" cy="56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képen Grafika, szimbólum, clipart, embléma látható&#10;&#10;Lehet, hogy az AI által létrehozott tartalom helytelen.">
            <a:extLst>
              <a:ext uri="{FF2B5EF4-FFF2-40B4-BE49-F238E27FC236}">
                <a16:creationId xmlns:a16="http://schemas.microsoft.com/office/drawing/2014/main" id="{14FFCA80-D6F9-4BCB-840B-98E22B43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103" y="3846241"/>
            <a:ext cx="486486" cy="49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 képen Grafika, Betűtípus, embléma, Grafikus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075C5926-C733-4DD0-9FF8-9F4F4E1B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00" y="4112021"/>
            <a:ext cx="713798" cy="7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képen Betűtípus, Grafika, emblém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308771A7-7F15-4CC9-BB9E-5C110B92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91" y="463726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képen képernyőkép, Grafika, tervezés látható&#10;&#10;Lehet, hogy az AI által létrehozott tartalom helytelen.">
            <a:extLst>
              <a:ext uri="{FF2B5EF4-FFF2-40B4-BE49-F238E27FC236}">
                <a16:creationId xmlns:a16="http://schemas.microsoft.com/office/drawing/2014/main" id="{70FDB678-6AEA-403B-9193-72A0EC59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00" y="5073740"/>
            <a:ext cx="655420" cy="4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4D50DE-9756-4147-A6DF-0DE54065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hu-HU" b="1" dirty="0"/>
              <a:t>Rendszeráttekintés - hardverkövetelmények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7C03E9-4E2C-4846-907B-B8CE8E3F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1914" cy="4153144"/>
          </a:xfrm>
        </p:spPr>
        <p:txBody>
          <a:bodyPr>
            <a:normAutofit/>
          </a:bodyPr>
          <a:lstStyle/>
          <a:p>
            <a:r>
              <a:rPr lang="hu-HU" dirty="0"/>
              <a:t>A weboldal általánosságban </a:t>
            </a:r>
            <a:r>
              <a:rPr lang="hu-HU" b="1" dirty="0"/>
              <a:t>nem igényel nagy számítási teljesítményt</a:t>
            </a:r>
            <a:r>
              <a:rPr lang="hu-HU" dirty="0"/>
              <a:t>​</a:t>
            </a:r>
          </a:p>
          <a:p>
            <a:r>
              <a:rPr lang="hu-HU" b="1" dirty="0"/>
              <a:t>Processzor:</a:t>
            </a:r>
            <a:r>
              <a:rPr lang="hu-HU" dirty="0"/>
              <a:t> Minimális követelmény: </a:t>
            </a:r>
            <a:r>
              <a:rPr lang="hu-HU" b="1" dirty="0"/>
              <a:t>1.2 GHz</a:t>
            </a:r>
            <a:r>
              <a:rPr lang="hu-HU" dirty="0"/>
              <a:t>-es egy- vagy </a:t>
            </a:r>
            <a:r>
              <a:rPr lang="hu-HU" b="1" dirty="0"/>
              <a:t>kétmagos</a:t>
            </a:r>
            <a:r>
              <a:rPr lang="hu-HU" dirty="0"/>
              <a:t> processzor​</a:t>
            </a:r>
          </a:p>
          <a:p>
            <a:pPr lvl="1"/>
            <a:r>
              <a:rPr lang="hu-HU" dirty="0"/>
              <a:t>Ajánlott: </a:t>
            </a:r>
            <a:r>
              <a:rPr lang="hu-HU" b="1" dirty="0"/>
              <a:t>1.6 GHz</a:t>
            </a:r>
            <a:r>
              <a:rPr lang="hu-HU" dirty="0"/>
              <a:t> vagy gyorsabb, </a:t>
            </a:r>
            <a:r>
              <a:rPr lang="hu-HU" b="1" dirty="0"/>
              <a:t>többmagos</a:t>
            </a:r>
            <a:r>
              <a:rPr lang="hu-HU" dirty="0"/>
              <a:t> </a:t>
            </a:r>
            <a:r>
              <a:rPr lang="hu-HU" b="1" dirty="0"/>
              <a:t>CPU</a:t>
            </a:r>
            <a:r>
              <a:rPr lang="hu-HU" dirty="0"/>
              <a:t>​</a:t>
            </a:r>
          </a:p>
          <a:p>
            <a:r>
              <a:rPr lang="hu-HU" b="1" dirty="0"/>
              <a:t>Memória</a:t>
            </a:r>
            <a:r>
              <a:rPr lang="hu-HU" dirty="0"/>
              <a:t>: Legalább </a:t>
            </a:r>
            <a:r>
              <a:rPr lang="hu-HU" b="1" dirty="0"/>
              <a:t>4 GB RAM</a:t>
            </a:r>
            <a:r>
              <a:rPr lang="hu-HU" dirty="0"/>
              <a:t>​</a:t>
            </a:r>
          </a:p>
          <a:p>
            <a:r>
              <a:rPr lang="hu-HU" b="1" dirty="0"/>
              <a:t>Kijelző</a:t>
            </a:r>
            <a:r>
              <a:rPr lang="hu-HU" dirty="0"/>
              <a:t>: A weboldal </a:t>
            </a:r>
            <a:r>
              <a:rPr lang="hu-HU" b="1" dirty="0"/>
              <a:t>reszponzív</a:t>
            </a:r>
            <a:r>
              <a:rPr lang="hu-HU" dirty="0"/>
              <a:t>, így bármilyen eszközön megfelelően jelenik meg a tartalom​</a:t>
            </a:r>
          </a:p>
          <a:p>
            <a:r>
              <a:rPr lang="hu-HU" b="1" dirty="0"/>
              <a:t>Internetkapcsolat</a:t>
            </a:r>
            <a:r>
              <a:rPr lang="hu-HU" dirty="0"/>
              <a:t>: A weboldalnak szüksége van </a:t>
            </a:r>
            <a:r>
              <a:rPr lang="hu-HU" b="1" dirty="0"/>
              <a:t>stabil internetkapcsolat</a:t>
            </a:r>
            <a:r>
              <a:rPr lang="hu-HU" dirty="0"/>
              <a:t>ra. Minimális sebesség: </a:t>
            </a:r>
            <a:r>
              <a:rPr lang="hu-HU" b="1" dirty="0"/>
              <a:t>2-4 Mbps</a:t>
            </a:r>
            <a:r>
              <a:rPr lang="hu-HU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02261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021EF-A0DD-461D-B635-667CD64B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0326" cy="1325563"/>
          </a:xfrm>
        </p:spPr>
        <p:txBody>
          <a:bodyPr/>
          <a:lstStyle/>
          <a:p>
            <a:r>
              <a:rPr lang="hu-HU" b="1" dirty="0"/>
              <a:t>Rendszeráttekintés - szoftverkövetelmények​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CE4E5A-CC29-4C83-93BC-FFD438B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hu-HU" b="1" dirty="0"/>
              <a:t>Operációs rendszer:</a:t>
            </a:r>
            <a:r>
              <a:rPr lang="hu-HU" dirty="0"/>
              <a:t> A weboldal a legtöbb modern platformon problémamentesen futtatható.​</a:t>
            </a:r>
          </a:p>
          <a:p>
            <a:pPr lvl="1"/>
            <a:r>
              <a:rPr lang="hu-HU" b="1" dirty="0"/>
              <a:t>Támogatott rendszerek: </a:t>
            </a:r>
            <a:r>
              <a:rPr lang="hu-HU" dirty="0"/>
              <a:t>​</a:t>
            </a:r>
          </a:p>
          <a:p>
            <a:pPr lvl="2"/>
            <a:r>
              <a:rPr lang="hu-HU" dirty="0"/>
              <a:t>Windows 10 minimum​</a:t>
            </a:r>
          </a:p>
          <a:p>
            <a:pPr lvl="2"/>
            <a:r>
              <a:rPr lang="hu-HU" dirty="0"/>
              <a:t>Linux disztribúciók (Ubuntu, Debian)​</a:t>
            </a:r>
          </a:p>
          <a:p>
            <a:pPr lvl="2"/>
            <a:r>
              <a:rPr lang="hu-HU" dirty="0"/>
              <a:t>Android 8.0/iOs 13 (vagy újabb verzió)​</a:t>
            </a:r>
          </a:p>
          <a:p>
            <a:pPr lvl="1"/>
            <a:r>
              <a:rPr lang="hu-HU" b="1" dirty="0"/>
              <a:t>Böngészőkövetelmények</a:t>
            </a:r>
            <a:r>
              <a:rPr lang="hu-HU" dirty="0"/>
              <a:t>: Az oldal előnyben részesíti az olyan böngészőket, amelyek </a:t>
            </a:r>
            <a:r>
              <a:rPr lang="hu-HU" b="1" dirty="0"/>
              <a:t>gyors</a:t>
            </a:r>
            <a:r>
              <a:rPr lang="hu-HU" dirty="0"/>
              <a:t> </a:t>
            </a:r>
            <a:r>
              <a:rPr lang="hu-HU" b="1" dirty="0"/>
              <a:t>JavaScript-futtatást</a:t>
            </a:r>
            <a:r>
              <a:rPr lang="hu-HU" dirty="0"/>
              <a:t> kínálnak​</a:t>
            </a:r>
          </a:p>
          <a:p>
            <a:pPr lvl="1"/>
            <a:r>
              <a:rPr lang="hu-HU" b="1" dirty="0"/>
              <a:t>Ajánlott böngészők:​</a:t>
            </a:r>
          </a:p>
          <a:p>
            <a:pPr lvl="2"/>
            <a:r>
              <a:rPr lang="hu-HU" dirty="0"/>
              <a:t>Google Chrome​</a:t>
            </a:r>
          </a:p>
          <a:p>
            <a:pPr lvl="2"/>
            <a:r>
              <a:rPr lang="hu-HU" dirty="0"/>
              <a:t>Mozilla Firefox​</a:t>
            </a:r>
          </a:p>
          <a:p>
            <a:pPr lvl="2"/>
            <a:r>
              <a:rPr lang="hu-HU" dirty="0"/>
              <a:t>Microsoft Edge​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826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523BCB-D4DD-4A43-9673-C199A67B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elindítása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6CB79F-96BE-45C1-AD00-EDA15071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473678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b="1" dirty="0"/>
              <a:t>Internetkapcsolat</a:t>
            </a:r>
            <a:r>
              <a:rPr lang="hu-HU" dirty="0"/>
              <a:t> ellenőrzése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XAMPP elindítása: </a:t>
            </a:r>
          </a:p>
          <a:p>
            <a:pPr lvl="1"/>
            <a:r>
              <a:rPr lang="hu-HU" b="1" dirty="0"/>
              <a:t>Apache, MySQL futtatása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Adatbázis </a:t>
            </a:r>
            <a:r>
              <a:rPr lang="hu-HU" b="1" dirty="0"/>
              <a:t>importálás</a:t>
            </a:r>
            <a:r>
              <a:rPr lang="hu-HU" dirty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Projektmappa megnyitása (ajánlott: </a:t>
            </a:r>
            <a:r>
              <a:rPr lang="hu-HU" b="1" dirty="0"/>
              <a:t>Visual Studio Code</a:t>
            </a:r>
            <a:r>
              <a:rPr lang="hu-HU" dirty="0"/>
              <a:t>-ban)</a:t>
            </a:r>
          </a:p>
          <a:p>
            <a:pPr marL="514350" indent="-514350">
              <a:buFont typeface="+mj-lt"/>
              <a:buAutoNum type="arabicPeriod"/>
            </a:pPr>
            <a:r>
              <a:rPr lang="hu-HU" b="1" dirty="0"/>
              <a:t>Terminál</a:t>
            </a:r>
            <a:r>
              <a:rPr lang="hu-HU" dirty="0"/>
              <a:t> megnyitása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Szükséges verziók a futtatáshoz:</a:t>
            </a:r>
          </a:p>
          <a:p>
            <a:pPr lvl="2"/>
            <a:r>
              <a:rPr lang="hu-HU" b="1" dirty="0"/>
              <a:t>Node.js v18.20.5 </a:t>
            </a:r>
          </a:p>
          <a:p>
            <a:pPr lvl="2"/>
            <a:r>
              <a:rPr lang="hu-HU" b="1" dirty="0"/>
              <a:t>Npm v10.8.2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/>
              <a:t>.env</a:t>
            </a:r>
            <a:r>
              <a:rPr lang="hu-HU" dirty="0"/>
              <a:t> fájl létrehozása a mappán belül: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.env.example fájl tartalmának átmásolása</a:t>
            </a:r>
          </a:p>
          <a:p>
            <a:pPr marL="1428750" lvl="2" indent="-514350">
              <a:buFont typeface="+mj-lt"/>
              <a:buAutoNum type="arabicPeriod"/>
            </a:pPr>
            <a:r>
              <a:rPr lang="hu-HU" dirty="0"/>
              <a:t>Szükséges adatok megadása:</a:t>
            </a:r>
          </a:p>
          <a:p>
            <a:pPr lvl="3"/>
            <a:r>
              <a:rPr lang="hu-HU" dirty="0"/>
              <a:t>DB_NAME=</a:t>
            </a:r>
            <a:r>
              <a:rPr lang="hu-HU" b="1" dirty="0"/>
              <a:t>parking</a:t>
            </a:r>
            <a:r>
              <a:rPr lang="hu-HU" dirty="0"/>
              <a:t>, DB_USER=</a:t>
            </a:r>
            <a:r>
              <a:rPr lang="hu-HU" b="1" dirty="0"/>
              <a:t>root</a:t>
            </a:r>
            <a:r>
              <a:rPr lang="hu-HU" dirty="0"/>
              <a:t>, DB_PASSWORD=</a:t>
            </a:r>
            <a:r>
              <a:rPr lang="hu-HU" b="1" dirty="0"/>
              <a:t>””</a:t>
            </a:r>
            <a:r>
              <a:rPr lang="hu-HU" dirty="0"/>
              <a:t>, DB_HOST=</a:t>
            </a:r>
            <a:r>
              <a:rPr lang="hu-HU" b="1" dirty="0"/>
              <a:t>localhost</a:t>
            </a:r>
            <a:r>
              <a:rPr lang="hu-HU" dirty="0"/>
              <a:t>, DB_DIALECT=</a:t>
            </a:r>
            <a:r>
              <a:rPr lang="hu-HU" b="1" dirty="0"/>
              <a:t>mysql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Parancsok megadása:</a:t>
            </a:r>
          </a:p>
          <a:p>
            <a:pPr lvl="1"/>
            <a:r>
              <a:rPr lang="hu-HU" dirty="0"/>
              <a:t>Fontos, hogy a parancsokat a </a:t>
            </a:r>
            <a:r>
              <a:rPr lang="hu-HU" b="1" dirty="0"/>
              <a:t>ParKing/main </a:t>
            </a:r>
            <a:r>
              <a:rPr lang="hu-HU" dirty="0"/>
              <a:t>mappán belül kell megadni!</a:t>
            </a:r>
          </a:p>
          <a:p>
            <a:pPr lvl="2"/>
            <a:r>
              <a:rPr lang="hu-HU" b="1" dirty="0"/>
              <a:t>npm update</a:t>
            </a:r>
          </a:p>
          <a:p>
            <a:pPr lvl="2"/>
            <a:r>
              <a:rPr lang="hu-HU" b="1" dirty="0"/>
              <a:t>npm run setup</a:t>
            </a:r>
          </a:p>
          <a:p>
            <a:pPr lvl="2"/>
            <a:r>
              <a:rPr lang="hu-HU" b="1" dirty="0"/>
              <a:t>node server.js</a:t>
            </a:r>
          </a:p>
          <a:p>
            <a:pPr marL="971550" lvl="1" indent="-514350">
              <a:buFont typeface="+mj-lt"/>
              <a:buAutoNum type="arabicPeriod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180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701B9-334C-48B2-8DCB-F146D15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weboldal bemutatása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975318-F171-47CA-BD46-FFB26D2F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619" y="1514842"/>
            <a:ext cx="5676901" cy="3193257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4FBFF79-483C-48DF-AD92-FEB22EA5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136" y="2449940"/>
            <a:ext cx="5676902" cy="319325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0D82D9D-E43D-40C0-A014-DD1D5C8CD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54" y="3111470"/>
            <a:ext cx="5676901" cy="31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E2C0BC-E7C9-42C1-B8DF-744DD8B9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E42DD3E-FDEC-4EBB-A559-B84436B82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551" y="1755286"/>
            <a:ext cx="9210897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CC54D26-6815-428A-AAD5-E3949FA34AD6}"/>
              </a:ext>
            </a:extLst>
          </p:cNvPr>
          <p:cNvSpPr txBox="1"/>
          <p:nvPr/>
        </p:nvSpPr>
        <p:spPr>
          <a:xfrm>
            <a:off x="668214" y="1207626"/>
            <a:ext cx="134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ParKing logó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A884402-FD4F-4299-8145-8BA7DB002A76}"/>
              </a:ext>
            </a:extLst>
          </p:cNvPr>
          <p:cNvCxnSpPr>
            <a:cxnSpLocks/>
          </p:cNvCxnSpPr>
          <p:nvPr/>
        </p:nvCxnSpPr>
        <p:spPr>
          <a:xfrm>
            <a:off x="1490551" y="1566028"/>
            <a:ext cx="173649" cy="249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Jobb oldali kapcsos zárójel 12">
            <a:extLst>
              <a:ext uri="{FF2B5EF4-FFF2-40B4-BE49-F238E27FC236}">
                <a16:creationId xmlns:a16="http://schemas.microsoft.com/office/drawing/2014/main" id="{60CE6E43-1C77-44E1-9FA2-20632EFAEBFD}"/>
              </a:ext>
            </a:extLst>
          </p:cNvPr>
          <p:cNvSpPr/>
          <p:nvPr/>
        </p:nvSpPr>
        <p:spPr>
          <a:xfrm rot="16200000">
            <a:off x="6050939" y="576720"/>
            <a:ext cx="298938" cy="2526873"/>
          </a:xfrm>
          <a:prstGeom prst="rightBrace">
            <a:avLst>
              <a:gd name="adj1" fmla="val 8333"/>
              <a:gd name="adj2" fmla="val 50795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E58F1F4-B656-4E49-9A48-08AE27D6C470}"/>
              </a:ext>
            </a:extLst>
          </p:cNvPr>
          <p:cNvSpPr txBox="1"/>
          <p:nvPr/>
        </p:nvSpPr>
        <p:spPr>
          <a:xfrm>
            <a:off x="5456925" y="1321354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Navigációs sáv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E9784146-963C-4B26-8039-F0AB5068DA78}"/>
              </a:ext>
            </a:extLst>
          </p:cNvPr>
          <p:cNvCxnSpPr/>
          <p:nvPr/>
        </p:nvCxnSpPr>
        <p:spPr>
          <a:xfrm flipH="1">
            <a:off x="10701448" y="1755286"/>
            <a:ext cx="306521" cy="2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929086F-BF5C-432F-8685-8ADD014CF6E1}"/>
              </a:ext>
            </a:extLst>
          </p:cNvPr>
          <p:cNvSpPr txBox="1"/>
          <p:nvPr/>
        </p:nvSpPr>
        <p:spPr>
          <a:xfrm>
            <a:off x="10084778" y="1392292"/>
            <a:ext cx="20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Felhasználói fiók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9DEB9047-42CE-4D13-9913-01402D42F2EF}"/>
              </a:ext>
            </a:extLst>
          </p:cNvPr>
          <p:cNvCxnSpPr/>
          <p:nvPr/>
        </p:nvCxnSpPr>
        <p:spPr>
          <a:xfrm flipV="1">
            <a:off x="1239715" y="5992324"/>
            <a:ext cx="33766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821C2D6-1077-4234-B22D-D59AAEE7D6F3}"/>
              </a:ext>
            </a:extLst>
          </p:cNvPr>
          <p:cNvSpPr txBox="1"/>
          <p:nvPr/>
        </p:nvSpPr>
        <p:spPr>
          <a:xfrm>
            <a:off x="147526" y="6171222"/>
            <a:ext cx="303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Sötét 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mód</a:t>
            </a:r>
            <a:r>
              <a:rPr lang="hu-HU" dirty="0"/>
              <a:t>/világos mód gomb</a:t>
            </a:r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0879099F-0281-4384-BC63-8817EEBEB570}"/>
              </a:ext>
            </a:extLst>
          </p:cNvPr>
          <p:cNvCxnSpPr>
            <a:cxnSpLocks/>
          </p:cNvCxnSpPr>
          <p:nvPr/>
        </p:nvCxnSpPr>
        <p:spPr>
          <a:xfrm flipV="1">
            <a:off x="1664200" y="4868917"/>
            <a:ext cx="410785" cy="35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A2C61D0-722E-44C2-A254-6266052EE991}"/>
              </a:ext>
            </a:extLst>
          </p:cNvPr>
          <p:cNvSpPr txBox="1"/>
          <p:nvPr/>
        </p:nvSpPr>
        <p:spPr>
          <a:xfrm>
            <a:off x="121936" y="5107306"/>
            <a:ext cx="212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Bejelentkezés</a:t>
            </a:r>
            <a:r>
              <a:rPr lang="hu-HU" dirty="0"/>
              <a:t> gomb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B56BA5FD-07C7-4062-BD75-BEAB7178A322}"/>
              </a:ext>
            </a:extLst>
          </p:cNvPr>
          <p:cNvCxnSpPr/>
          <p:nvPr/>
        </p:nvCxnSpPr>
        <p:spPr>
          <a:xfrm flipV="1">
            <a:off x="3180874" y="4868917"/>
            <a:ext cx="0" cy="423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3E4B70B-322B-485A-9C1C-AF504EFE97E8}"/>
              </a:ext>
            </a:extLst>
          </p:cNvPr>
          <p:cNvSpPr txBox="1"/>
          <p:nvPr/>
        </p:nvSpPr>
        <p:spPr>
          <a:xfrm>
            <a:off x="2246123" y="5171333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Regisztráció gomb</a:t>
            </a:r>
          </a:p>
        </p:txBody>
      </p:sp>
    </p:spTree>
    <p:extLst>
      <p:ext uri="{BB962C8B-B14F-4D97-AF65-F5344CB8AC3E}">
        <p14:creationId xmlns:p14="http://schemas.microsoft.com/office/powerpoint/2010/main" val="421075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/>
      <p:bldP spid="18" grpId="0"/>
      <p:bldP spid="21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489</Words>
  <Application>Microsoft Office PowerPoint</Application>
  <PresentationFormat>Szélesvásznú</PresentationFormat>
  <Paragraphs>130</Paragraphs>
  <Slides>18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Office-téma</vt:lpstr>
      <vt:lpstr>ParKing</vt:lpstr>
      <vt:lpstr>Tartalomjegyzék</vt:lpstr>
      <vt:lpstr>ParKing bemutatása</vt:lpstr>
      <vt:lpstr>A projektben használt webfejlesztési technológiák</vt:lpstr>
      <vt:lpstr>Rendszeráttekintés - hardverkövetelmények</vt:lpstr>
      <vt:lpstr>Rendszeráttekintés - szoftverkövetelmények​</vt:lpstr>
      <vt:lpstr>A weboldal elindítása</vt:lpstr>
      <vt:lpstr>A weboldal bemutatása</vt:lpstr>
      <vt:lpstr>Főoldal</vt:lpstr>
      <vt:lpstr>Regisztráció</vt:lpstr>
      <vt:lpstr>Bejelentkezés</vt:lpstr>
      <vt:lpstr>A fejlesztők céljai</vt:lpstr>
      <vt:lpstr>Kapcsolat</vt:lpstr>
      <vt:lpstr>Lábléc</vt:lpstr>
      <vt:lpstr>Fiók szerkesztése</vt:lpstr>
      <vt:lpstr>Foglalás</vt:lpstr>
      <vt:lpstr>A felhasználó foglalásai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</dc:title>
  <dc:creator>Technikus</dc:creator>
  <cp:lastModifiedBy>Technikus</cp:lastModifiedBy>
  <cp:revision>71</cp:revision>
  <dcterms:created xsi:type="dcterms:W3CDTF">2026-01-21T10:12:04Z</dcterms:created>
  <dcterms:modified xsi:type="dcterms:W3CDTF">2026-02-11T12:55:57Z</dcterms:modified>
</cp:coreProperties>
</file>